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2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2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2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FA0F0A-40A2-4911-9CE6-749908FFE40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C76F15C-D6A6-473E-A5DE-DBE0D75CBA4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4.wmf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wmf"/><Relationship Id="rId15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5" Type="http://schemas.openxmlformats.org/officeDocument/2006/relationships/image" Target="../media/image7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"/>
          <p:cNvGrpSpPr/>
          <p:nvPr/>
        </p:nvGrpSpPr>
        <p:grpSpPr>
          <a:xfrm>
            <a:off x="-122040" y="100440"/>
            <a:ext cx="9132120" cy="5183280"/>
            <a:chOff x="-122040" y="100440"/>
            <a:chExt cx="9132120" cy="5183280"/>
          </a:xfrm>
        </p:grpSpPr>
        <p:pic>
          <p:nvPicPr>
            <p:cNvPr id="35" name="Graphique 63"/>
            <p:cNvPicPr/>
            <p:nvPr/>
          </p:nvPicPr>
          <p:blipFill>
            <a:blip r:embed="rId14"/>
            <a:srcRect l="44656" r="12911"/>
            <a:stretch/>
          </p:blipFill>
          <p:spPr>
            <a:xfrm>
              <a:off x="-122040" y="100440"/>
              <a:ext cx="3879360" cy="5183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Graphique 64"/>
            <p:cNvPicPr/>
            <p:nvPr/>
          </p:nvPicPr>
          <p:blipFill>
            <a:blip r:embed="rId14"/>
            <a:srcRect l="28607" r="12911"/>
            <a:stretch/>
          </p:blipFill>
          <p:spPr>
            <a:xfrm>
              <a:off x="3663360" y="100440"/>
              <a:ext cx="5346720" cy="5183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94320" y="4941720"/>
            <a:ext cx="1222200" cy="147240"/>
            <a:chOff x="94320" y="4941720"/>
            <a:chExt cx="1222200" cy="147240"/>
          </a:xfrm>
        </p:grpSpPr>
        <p:sp>
          <p:nvSpPr>
            <p:cNvPr id="4" name="CustomShape 3"/>
            <p:cNvSpPr/>
            <p:nvPr/>
          </p:nvSpPr>
          <p:spPr>
            <a:xfrm>
              <a:off x="294840" y="4982400"/>
              <a:ext cx="91440" cy="74160"/>
            </a:xfrm>
            <a:custGeom>
              <a:avLst/>
              <a:gdLst/>
              <a:ahLst/>
              <a:cxnLst/>
              <a:rect l="l" t="t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  <a:lnTo>
                    <a:pt x="272" y="1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4"/>
            <p:cNvSpPr/>
            <p:nvPr/>
          </p:nvSpPr>
          <p:spPr>
            <a:xfrm>
              <a:off x="294840" y="4982400"/>
              <a:ext cx="91440" cy="74160"/>
            </a:xfrm>
            <a:custGeom>
              <a:avLst/>
              <a:gdLst/>
              <a:ahLst/>
              <a:cxnLst/>
              <a:rect l="l" t="t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5"/>
            <p:cNvSpPr/>
            <p:nvPr/>
          </p:nvSpPr>
          <p:spPr>
            <a:xfrm>
              <a:off x="399600" y="4984920"/>
              <a:ext cx="82080" cy="69480"/>
            </a:xfrm>
            <a:custGeom>
              <a:avLst/>
              <a:gdLst/>
              <a:ahLst/>
              <a:cxnLst/>
              <a:rect l="l" t="t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  <a:lnTo>
                    <a:pt x="199" y="20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99" y="58"/>
                  </a:lnTo>
                  <a:lnTo>
                    <a:pt x="197" y="52"/>
                  </a:lnTo>
                  <a:lnTo>
                    <a:pt x="193" y="48"/>
                  </a:lnTo>
                  <a:lnTo>
                    <a:pt x="189" y="44"/>
                  </a:lnTo>
                  <a:lnTo>
                    <a:pt x="183" y="40"/>
                  </a:lnTo>
                  <a:lnTo>
                    <a:pt x="177" y="38"/>
                  </a:lnTo>
                  <a:lnTo>
                    <a:pt x="159" y="36"/>
                  </a:lnTo>
                  <a:lnTo>
                    <a:pt x="41" y="36"/>
                  </a:lnTo>
                  <a:lnTo>
                    <a:pt x="41" y="93"/>
                  </a:lnTo>
                  <a:lnTo>
                    <a:pt x="163" y="93"/>
                  </a:lnTo>
                  <a:lnTo>
                    <a:pt x="163" y="93"/>
                  </a:lnTo>
                  <a:lnTo>
                    <a:pt x="179" y="92"/>
                  </a:lnTo>
                  <a:lnTo>
                    <a:pt x="185" y="90"/>
                  </a:lnTo>
                  <a:lnTo>
                    <a:pt x="189" y="86"/>
                  </a:lnTo>
                  <a:lnTo>
                    <a:pt x="193" y="84"/>
                  </a:lnTo>
                  <a:lnTo>
                    <a:pt x="197" y="78"/>
                  </a:lnTo>
                  <a:lnTo>
                    <a:pt x="199" y="72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6"/>
            <p:cNvSpPr/>
            <p:nvPr/>
          </p:nvSpPr>
          <p:spPr>
            <a:xfrm>
              <a:off x="399600" y="4984920"/>
              <a:ext cx="82080" cy="69480"/>
            </a:xfrm>
            <a:custGeom>
              <a:avLst/>
              <a:gdLst/>
              <a:ahLst/>
              <a:cxnLst/>
              <a:rect l="l" t="t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7"/>
            <p:cNvSpPr/>
            <p:nvPr/>
          </p:nvSpPr>
          <p:spPr>
            <a:xfrm>
              <a:off x="41328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8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38" y="56"/>
                  </a:lnTo>
                  <a:lnTo>
                    <a:pt x="144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8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8"/>
            <p:cNvSpPr/>
            <p:nvPr/>
          </p:nvSpPr>
          <p:spPr>
            <a:xfrm>
              <a:off x="494640" y="4982400"/>
              <a:ext cx="92160" cy="74160"/>
            </a:xfrm>
            <a:custGeom>
              <a:avLst/>
              <a:gdLst/>
              <a:ahLst/>
              <a:cxnLst/>
              <a:rect l="l" t="t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  <a:close/>
                  <a:moveTo>
                    <a:pt x="136" y="38"/>
                  </a:moveTo>
                  <a:lnTo>
                    <a:pt x="136" y="38"/>
                  </a:lnTo>
                  <a:lnTo>
                    <a:pt x="116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6" y="70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6" y="153"/>
                  </a:lnTo>
                  <a:lnTo>
                    <a:pt x="68" y="163"/>
                  </a:lnTo>
                  <a:lnTo>
                    <a:pt x="80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6" y="185"/>
                  </a:lnTo>
                  <a:lnTo>
                    <a:pt x="136" y="185"/>
                  </a:lnTo>
                  <a:lnTo>
                    <a:pt x="156" y="183"/>
                  </a:lnTo>
                  <a:lnTo>
                    <a:pt x="176" y="179"/>
                  </a:lnTo>
                  <a:lnTo>
                    <a:pt x="192" y="173"/>
                  </a:lnTo>
                  <a:lnTo>
                    <a:pt x="206" y="163"/>
                  </a:lnTo>
                  <a:lnTo>
                    <a:pt x="216" y="153"/>
                  </a:lnTo>
                  <a:lnTo>
                    <a:pt x="224" y="139"/>
                  </a:lnTo>
                  <a:lnTo>
                    <a:pt x="230" y="125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30" y="96"/>
                  </a:lnTo>
                  <a:lnTo>
                    <a:pt x="224" y="82"/>
                  </a:lnTo>
                  <a:lnTo>
                    <a:pt x="216" y="70"/>
                  </a:lnTo>
                  <a:lnTo>
                    <a:pt x="204" y="58"/>
                  </a:lnTo>
                  <a:lnTo>
                    <a:pt x="190" y="50"/>
                  </a:lnTo>
                  <a:lnTo>
                    <a:pt x="174" y="42"/>
                  </a:lnTo>
                  <a:lnTo>
                    <a:pt x="156" y="38"/>
                  </a:lnTo>
                  <a:lnTo>
                    <a:pt x="136" y="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9"/>
            <p:cNvSpPr/>
            <p:nvPr/>
          </p:nvSpPr>
          <p:spPr>
            <a:xfrm>
              <a:off x="494640" y="4982400"/>
              <a:ext cx="92160" cy="74160"/>
            </a:xfrm>
            <a:custGeom>
              <a:avLst/>
              <a:gdLst/>
              <a:ahLst/>
              <a:cxnLst/>
              <a:rect l="l" t="t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0"/>
            <p:cNvSpPr/>
            <p:nvPr/>
          </p:nvSpPr>
          <p:spPr>
            <a:xfrm>
              <a:off x="508680" y="4995000"/>
              <a:ext cx="63000" cy="48960"/>
            </a:xfrm>
            <a:custGeom>
              <a:avLst/>
              <a:gdLst/>
              <a:ahLst/>
              <a:cxnLst/>
              <a:rect l="l" t="t" r="r" b="b"/>
              <a:pathLst>
                <a:path w="188" h="147">
                  <a:moveTo>
                    <a:pt x="94" y="0"/>
                  </a:moveTo>
                  <a:lnTo>
                    <a:pt x="94" y="0"/>
                  </a:lnTo>
                  <a:lnTo>
                    <a:pt x="74" y="0"/>
                  </a:lnTo>
                  <a:lnTo>
                    <a:pt x="56" y="4"/>
                  </a:lnTo>
                  <a:lnTo>
                    <a:pt x="40" y="12"/>
                  </a:lnTo>
                  <a:lnTo>
                    <a:pt x="26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7"/>
                  </a:lnTo>
                  <a:lnTo>
                    <a:pt x="6" y="101"/>
                  </a:lnTo>
                  <a:lnTo>
                    <a:pt x="14" y="115"/>
                  </a:lnTo>
                  <a:lnTo>
                    <a:pt x="26" y="125"/>
                  </a:lnTo>
                  <a:lnTo>
                    <a:pt x="38" y="135"/>
                  </a:lnTo>
                  <a:lnTo>
                    <a:pt x="56" y="141"/>
                  </a:lnTo>
                  <a:lnTo>
                    <a:pt x="7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114" y="145"/>
                  </a:lnTo>
                  <a:lnTo>
                    <a:pt x="134" y="141"/>
                  </a:lnTo>
                  <a:lnTo>
                    <a:pt x="150" y="135"/>
                  </a:lnTo>
                  <a:lnTo>
                    <a:pt x="164" y="125"/>
                  </a:lnTo>
                  <a:lnTo>
                    <a:pt x="174" y="115"/>
                  </a:lnTo>
                  <a:lnTo>
                    <a:pt x="182" y="101"/>
                  </a:lnTo>
                  <a:lnTo>
                    <a:pt x="188" y="87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8" y="58"/>
                  </a:lnTo>
                  <a:lnTo>
                    <a:pt x="182" y="44"/>
                  </a:lnTo>
                  <a:lnTo>
                    <a:pt x="174" y="32"/>
                  </a:lnTo>
                  <a:lnTo>
                    <a:pt x="162" y="20"/>
                  </a:lnTo>
                  <a:lnTo>
                    <a:pt x="148" y="12"/>
                  </a:lnTo>
                  <a:lnTo>
                    <a:pt x="132" y="4"/>
                  </a:lnTo>
                  <a:lnTo>
                    <a:pt x="114" y="0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1"/>
            <p:cNvSpPr/>
            <p:nvPr/>
          </p:nvSpPr>
          <p:spPr>
            <a:xfrm>
              <a:off x="604440" y="4984920"/>
              <a:ext cx="81000" cy="71280"/>
            </a:xfrm>
            <a:custGeom>
              <a:avLst/>
              <a:gdLst/>
              <a:ahLst/>
              <a:cxnLst/>
              <a:rect l="l" t="t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2"/>
            <p:cNvSpPr/>
            <p:nvPr/>
          </p:nvSpPr>
          <p:spPr>
            <a:xfrm>
              <a:off x="604440" y="4984920"/>
              <a:ext cx="81000" cy="71280"/>
            </a:xfrm>
            <a:custGeom>
              <a:avLst/>
              <a:gdLst/>
              <a:ahLst/>
              <a:cxnLst/>
              <a:rect l="l" t="t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3"/>
            <p:cNvSpPr/>
            <p:nvPr/>
          </p:nvSpPr>
          <p:spPr>
            <a:xfrm>
              <a:off x="706320" y="4984920"/>
              <a:ext cx="81000" cy="69480"/>
            </a:xfrm>
            <a:custGeom>
              <a:avLst/>
              <a:gdLst/>
              <a:ahLst/>
              <a:cxnLst/>
              <a:rect l="l" t="t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4"/>
            <p:cNvSpPr/>
            <p:nvPr/>
          </p:nvSpPr>
          <p:spPr>
            <a:xfrm>
              <a:off x="706320" y="4984920"/>
              <a:ext cx="81000" cy="69480"/>
            </a:xfrm>
            <a:custGeom>
              <a:avLst/>
              <a:gdLst/>
              <a:ahLst/>
              <a:cxnLst/>
              <a:rect l="l" t="t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5"/>
            <p:cNvSpPr/>
            <p:nvPr/>
          </p:nvSpPr>
          <p:spPr>
            <a:xfrm>
              <a:off x="72072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6"/>
            <p:cNvSpPr/>
            <p:nvPr/>
          </p:nvSpPr>
          <p:spPr>
            <a:xfrm>
              <a:off x="799200" y="4984920"/>
              <a:ext cx="72360" cy="69480"/>
            </a:xfrm>
            <a:custGeom>
              <a:avLst/>
              <a:gdLst/>
              <a:ahLst/>
              <a:cxnLst/>
              <a:rect l="l" t="t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7"/>
            <p:cNvSpPr/>
            <p:nvPr/>
          </p:nvSpPr>
          <p:spPr>
            <a:xfrm>
              <a:off x="799200" y="4984920"/>
              <a:ext cx="72360" cy="69480"/>
            </a:xfrm>
            <a:custGeom>
              <a:avLst/>
              <a:gdLst/>
              <a:ahLst/>
              <a:cxnLst/>
              <a:rect l="l" t="t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8"/>
            <p:cNvSpPr/>
            <p:nvPr/>
          </p:nvSpPr>
          <p:spPr>
            <a:xfrm>
              <a:off x="1243440" y="4984920"/>
              <a:ext cx="73080" cy="69480"/>
            </a:xfrm>
            <a:custGeom>
              <a:avLst/>
              <a:gdLst/>
              <a:ahLst/>
              <a:cxnLst/>
              <a:rect l="l" t="t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9"/>
            <p:cNvSpPr/>
            <p:nvPr/>
          </p:nvSpPr>
          <p:spPr>
            <a:xfrm>
              <a:off x="1243440" y="4984920"/>
              <a:ext cx="73080" cy="69480"/>
            </a:xfrm>
            <a:custGeom>
              <a:avLst/>
              <a:gdLst/>
              <a:ahLst/>
              <a:cxnLst/>
              <a:rect l="l" t="t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0"/>
            <p:cNvSpPr/>
            <p:nvPr/>
          </p:nvSpPr>
          <p:spPr>
            <a:xfrm>
              <a:off x="944640" y="4984920"/>
              <a:ext cx="84240" cy="69480"/>
            </a:xfrm>
            <a:custGeom>
              <a:avLst/>
              <a:gdLst/>
              <a:ahLst/>
              <a:cxnLst/>
              <a:rect l="l" t="t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  <a:close/>
                  <a:moveTo>
                    <a:pt x="202" y="60"/>
                  </a:moveTo>
                  <a:lnTo>
                    <a:pt x="202" y="60"/>
                  </a:lnTo>
                  <a:lnTo>
                    <a:pt x="200" y="50"/>
                  </a:lnTo>
                  <a:lnTo>
                    <a:pt x="194" y="42"/>
                  </a:lnTo>
                  <a:lnTo>
                    <a:pt x="184" y="38"/>
                  </a:lnTo>
                  <a:lnTo>
                    <a:pt x="172" y="36"/>
                  </a:lnTo>
                  <a:lnTo>
                    <a:pt x="40" y="36"/>
                  </a:lnTo>
                  <a:lnTo>
                    <a:pt x="4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84" y="82"/>
                  </a:lnTo>
                  <a:lnTo>
                    <a:pt x="194" y="78"/>
                  </a:lnTo>
                  <a:lnTo>
                    <a:pt x="200" y="70"/>
                  </a:lnTo>
                  <a:lnTo>
                    <a:pt x="202" y="60"/>
                  </a:lnTo>
                  <a:close/>
                  <a:moveTo>
                    <a:pt x="211" y="145"/>
                  </a:moveTo>
                  <a:lnTo>
                    <a:pt x="211" y="145"/>
                  </a:lnTo>
                  <a:lnTo>
                    <a:pt x="209" y="141"/>
                  </a:lnTo>
                  <a:lnTo>
                    <a:pt x="207" y="135"/>
                  </a:lnTo>
                  <a:lnTo>
                    <a:pt x="205" y="131"/>
                  </a:lnTo>
                  <a:lnTo>
                    <a:pt x="200" y="127"/>
                  </a:lnTo>
                  <a:lnTo>
                    <a:pt x="188" y="121"/>
                  </a:lnTo>
                  <a:lnTo>
                    <a:pt x="172" y="119"/>
                  </a:lnTo>
                  <a:lnTo>
                    <a:pt x="40" y="119"/>
                  </a:lnTo>
                  <a:lnTo>
                    <a:pt x="40" y="169"/>
                  </a:lnTo>
                  <a:lnTo>
                    <a:pt x="168" y="169"/>
                  </a:lnTo>
                  <a:lnTo>
                    <a:pt x="168" y="169"/>
                  </a:lnTo>
                  <a:lnTo>
                    <a:pt x="186" y="167"/>
                  </a:lnTo>
                  <a:lnTo>
                    <a:pt x="198" y="163"/>
                  </a:lnTo>
                  <a:lnTo>
                    <a:pt x="205" y="159"/>
                  </a:lnTo>
                  <a:lnTo>
                    <a:pt x="207" y="155"/>
                  </a:lnTo>
                  <a:lnTo>
                    <a:pt x="209" y="151"/>
                  </a:lnTo>
                  <a:lnTo>
                    <a:pt x="211" y="1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1"/>
            <p:cNvSpPr/>
            <p:nvPr/>
          </p:nvSpPr>
          <p:spPr>
            <a:xfrm>
              <a:off x="944640" y="4984920"/>
              <a:ext cx="84240" cy="69480"/>
            </a:xfrm>
            <a:custGeom>
              <a:avLst/>
              <a:gdLst/>
              <a:ahLst/>
              <a:cxnLst/>
              <a:rect l="l" t="t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2"/>
            <p:cNvSpPr/>
            <p:nvPr/>
          </p:nvSpPr>
          <p:spPr>
            <a:xfrm>
              <a:off x="958320" y="4997160"/>
              <a:ext cx="54000" cy="15480"/>
            </a:xfrm>
            <a:custGeom>
              <a:avLst/>
              <a:gdLst/>
              <a:ahLst/>
              <a:cxnLst/>
              <a:rect l="l" t="t" r="r" b="b"/>
              <a:pathLst>
                <a:path w="162" h="48">
                  <a:moveTo>
                    <a:pt x="162" y="24"/>
                  </a:moveTo>
                  <a:lnTo>
                    <a:pt x="162" y="24"/>
                  </a:lnTo>
                  <a:lnTo>
                    <a:pt x="160" y="14"/>
                  </a:lnTo>
                  <a:lnTo>
                    <a:pt x="154" y="6"/>
                  </a:lnTo>
                  <a:lnTo>
                    <a:pt x="144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44" y="46"/>
                  </a:lnTo>
                  <a:lnTo>
                    <a:pt x="154" y="42"/>
                  </a:lnTo>
                  <a:lnTo>
                    <a:pt x="160" y="34"/>
                  </a:lnTo>
                  <a:lnTo>
                    <a:pt x="162" y="24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3"/>
            <p:cNvSpPr/>
            <p:nvPr/>
          </p:nvSpPr>
          <p:spPr>
            <a:xfrm>
              <a:off x="958320" y="5025240"/>
              <a:ext cx="57240" cy="16200"/>
            </a:xfrm>
            <a:custGeom>
              <a:avLst/>
              <a:gdLst/>
              <a:ahLst/>
              <a:cxnLst/>
              <a:rect l="l" t="t" r="r" b="b"/>
              <a:pathLst>
                <a:path w="171" h="50">
                  <a:moveTo>
                    <a:pt x="171" y="26"/>
                  </a:moveTo>
                  <a:lnTo>
                    <a:pt x="171" y="26"/>
                  </a:lnTo>
                  <a:lnTo>
                    <a:pt x="169" y="22"/>
                  </a:lnTo>
                  <a:lnTo>
                    <a:pt x="167" y="16"/>
                  </a:lnTo>
                  <a:lnTo>
                    <a:pt x="165" y="12"/>
                  </a:lnTo>
                  <a:lnTo>
                    <a:pt x="160" y="8"/>
                  </a:lnTo>
                  <a:lnTo>
                    <a:pt x="148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46" y="48"/>
                  </a:lnTo>
                  <a:lnTo>
                    <a:pt x="158" y="44"/>
                  </a:lnTo>
                  <a:lnTo>
                    <a:pt x="165" y="40"/>
                  </a:lnTo>
                  <a:lnTo>
                    <a:pt x="167" y="36"/>
                  </a:lnTo>
                  <a:lnTo>
                    <a:pt x="169" y="32"/>
                  </a:lnTo>
                  <a:lnTo>
                    <a:pt x="171" y="2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4"/>
            <p:cNvSpPr/>
            <p:nvPr/>
          </p:nvSpPr>
          <p:spPr>
            <a:xfrm>
              <a:off x="1046520" y="4984920"/>
              <a:ext cx="80640" cy="69480"/>
            </a:xfrm>
            <a:custGeom>
              <a:avLst/>
              <a:gdLst/>
              <a:ahLst/>
              <a:cxnLst/>
              <a:rect l="l" t="t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5"/>
            <p:cNvSpPr/>
            <p:nvPr/>
          </p:nvSpPr>
          <p:spPr>
            <a:xfrm>
              <a:off x="1046520" y="4984920"/>
              <a:ext cx="80640" cy="69480"/>
            </a:xfrm>
            <a:custGeom>
              <a:avLst/>
              <a:gdLst/>
              <a:ahLst/>
              <a:cxnLst/>
              <a:rect l="l" t="t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6"/>
            <p:cNvSpPr/>
            <p:nvPr/>
          </p:nvSpPr>
          <p:spPr>
            <a:xfrm>
              <a:off x="106056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7"/>
            <p:cNvSpPr/>
            <p:nvPr/>
          </p:nvSpPr>
          <p:spPr>
            <a:xfrm>
              <a:off x="1138680" y="4982400"/>
              <a:ext cx="87840" cy="73440"/>
            </a:xfrm>
            <a:custGeom>
              <a:avLst/>
              <a:gdLst/>
              <a:ahLst/>
              <a:cxnLst/>
              <a:rect l="l" t="t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  <a:lnTo>
                    <a:pt x="224" y="7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28"/>
            <p:cNvSpPr/>
            <p:nvPr/>
          </p:nvSpPr>
          <p:spPr>
            <a:xfrm>
              <a:off x="1138680" y="4982400"/>
              <a:ext cx="87840" cy="73440"/>
            </a:xfrm>
            <a:custGeom>
              <a:avLst/>
              <a:gdLst/>
              <a:ahLst/>
              <a:cxnLst/>
              <a:rect l="l" t="t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0" name="Picture 31"/>
            <p:cNvPicPr/>
            <p:nvPr/>
          </p:nvPicPr>
          <p:blipFill>
            <a:blip r:embed="rId15"/>
            <a:stretch/>
          </p:blipFill>
          <p:spPr>
            <a:xfrm>
              <a:off x="94320" y="4941720"/>
              <a:ext cx="186120" cy="147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" name="Graphique 66"/>
          <p:cNvPicPr/>
          <p:nvPr/>
        </p:nvPicPr>
        <p:blipFill>
          <a:blip r:embed="rId16"/>
          <a:stretch/>
        </p:blipFill>
        <p:spPr>
          <a:xfrm>
            <a:off x="8610480" y="4893840"/>
            <a:ext cx="382680" cy="112680"/>
          </a:xfrm>
          <a:prstGeom prst="rect">
            <a:avLst/>
          </a:prstGeom>
          <a:ln>
            <a:noFill/>
          </a:ln>
        </p:spPr>
      </p:pic>
      <p:sp>
        <p:nvSpPr>
          <p:cNvPr id="32" name="PlaceHolder 2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" name="PlaceHolder 3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37"/>
          <p:cNvPicPr/>
          <p:nvPr/>
        </p:nvPicPr>
        <p:blipFill>
          <a:blip r:embed="rId14"/>
          <a:stretch/>
        </p:blipFill>
        <p:spPr>
          <a:xfrm>
            <a:off x="6805800" y="7560"/>
            <a:ext cx="2345040" cy="5142960"/>
          </a:xfrm>
          <a:prstGeom prst="rect">
            <a:avLst/>
          </a:prstGeom>
          <a:ln>
            <a:noFill/>
          </a:ln>
        </p:spPr>
      </p:pic>
      <p:pic>
        <p:nvPicPr>
          <p:cNvPr id="71" name="Graphique 8"/>
          <p:cNvPicPr/>
          <p:nvPr/>
        </p:nvPicPr>
        <p:blipFill>
          <a:blip r:embed="rId15"/>
          <a:stretch/>
        </p:blipFill>
        <p:spPr>
          <a:xfrm>
            <a:off x="5890320" y="756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72" name="Picture 5"/>
          <p:cNvPicPr/>
          <p:nvPr/>
        </p:nvPicPr>
        <p:blipFill>
          <a:blip r:embed="rId16"/>
          <a:srcRect l="2081" t="6887" r="1530" b="2662"/>
          <a:stretch/>
        </p:blipFill>
        <p:spPr>
          <a:xfrm>
            <a:off x="0" y="4905720"/>
            <a:ext cx="749520" cy="256320"/>
          </a:xfrm>
          <a:prstGeom prst="rect">
            <a:avLst/>
          </a:prstGeom>
          <a:ln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 5"/>
          <p:cNvPicPr/>
          <p:nvPr/>
        </p:nvPicPr>
        <p:blipFill>
          <a:blip r:embed="rId14"/>
          <a:stretch/>
        </p:blipFill>
        <p:spPr>
          <a:xfrm>
            <a:off x="0" y="0"/>
            <a:ext cx="2345040" cy="514296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7818120" y="4905720"/>
            <a:ext cx="1149840" cy="41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>
            <a:noAutofit/>
          </a:bodyPr>
          <a:lstStyle/>
          <a:p>
            <a:pPr algn="r">
              <a:lnSpc>
                <a:spcPct val="100000"/>
              </a:lnSpc>
            </a:pPr>
            <a:fld id="{6137C201-6406-4FF0-ACD2-D899F977C0C6}" type="slidenum">
              <a:rPr lang="en-US" sz="1800" b="1" strike="noStrike" spc="-1">
                <a:solidFill>
                  <a:srgbClr val="52277A"/>
                </a:solidFill>
                <a:latin typeface="Calibri"/>
                <a:ea typeface="DejaVu Sans"/>
              </a:rPr>
              <a:t>‹#›</a:t>
            </a:fld>
            <a:endParaRPr lang="en-US" sz="1800" b="0" strike="noStrike" spc="-1">
              <a:latin typeface="Arial"/>
            </a:endParaRPr>
          </a:p>
        </p:txBody>
      </p:sp>
      <p:pic>
        <p:nvPicPr>
          <p:cNvPr id="113" name="Picture 5"/>
          <p:cNvPicPr/>
          <p:nvPr/>
        </p:nvPicPr>
        <p:blipFill>
          <a:blip r:embed="rId15"/>
          <a:srcRect l="2081" t="6887" r="1530" b="2662"/>
          <a:stretch/>
        </p:blipFill>
        <p:spPr>
          <a:xfrm>
            <a:off x="0" y="4905720"/>
            <a:ext cx="749520" cy="256320"/>
          </a:xfrm>
          <a:prstGeom prst="rect">
            <a:avLst/>
          </a:prstGeom>
          <a:ln>
            <a:noFill/>
          </a:ln>
        </p:spPr>
      </p:pic>
      <p:sp>
        <p:nvSpPr>
          <p:cNvPr id="11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phique 98"/>
          <p:cNvPicPr/>
          <p:nvPr/>
        </p:nvPicPr>
        <p:blipFill>
          <a:blip r:embed="rId14"/>
          <a:srcRect l="28607" r="12911" b="7557"/>
          <a:stretch/>
        </p:blipFill>
        <p:spPr>
          <a:xfrm>
            <a:off x="3785400" y="0"/>
            <a:ext cx="5346720" cy="4754160"/>
          </a:xfrm>
          <a:prstGeom prst="rect">
            <a:avLst/>
          </a:prstGeom>
          <a:ln>
            <a:noFill/>
          </a:ln>
        </p:spPr>
      </p:pic>
      <p:pic>
        <p:nvPicPr>
          <p:cNvPr id="153" name="Graphique 99"/>
          <p:cNvPicPr/>
          <p:nvPr/>
        </p:nvPicPr>
        <p:blipFill>
          <a:blip r:embed="rId14"/>
          <a:srcRect l="46994" r="12911" b="6962"/>
          <a:stretch/>
        </p:blipFill>
        <p:spPr>
          <a:xfrm>
            <a:off x="162720" y="0"/>
            <a:ext cx="3665520" cy="47847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0" y="781200"/>
            <a:ext cx="9143280" cy="34891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Graphique 4"/>
          <p:cNvPicPr/>
          <p:nvPr/>
        </p:nvPicPr>
        <p:blipFill>
          <a:blip r:embed="rId15"/>
          <a:srcRect t="17517" b="38054"/>
          <a:stretch/>
        </p:blipFill>
        <p:spPr>
          <a:xfrm>
            <a:off x="3060000" y="1854360"/>
            <a:ext cx="3023280" cy="1342800"/>
          </a:xfrm>
          <a:prstGeom prst="rect">
            <a:avLst/>
          </a:prstGeom>
          <a:ln>
            <a:noFill/>
          </a:ln>
        </p:spPr>
      </p:pic>
      <p:grpSp>
        <p:nvGrpSpPr>
          <p:cNvPr id="156" name="Group 2"/>
          <p:cNvGrpSpPr/>
          <p:nvPr/>
        </p:nvGrpSpPr>
        <p:grpSpPr>
          <a:xfrm>
            <a:off x="94320" y="4941720"/>
            <a:ext cx="1222200" cy="147240"/>
            <a:chOff x="94320" y="4941720"/>
            <a:chExt cx="1222200" cy="147240"/>
          </a:xfrm>
        </p:grpSpPr>
        <p:sp>
          <p:nvSpPr>
            <p:cNvPr id="157" name="CustomShape 3"/>
            <p:cNvSpPr/>
            <p:nvPr/>
          </p:nvSpPr>
          <p:spPr>
            <a:xfrm>
              <a:off x="294840" y="4982400"/>
              <a:ext cx="91440" cy="74160"/>
            </a:xfrm>
            <a:custGeom>
              <a:avLst/>
              <a:gdLst/>
              <a:ahLst/>
              <a:cxnLst/>
              <a:rect l="l" t="t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  <a:lnTo>
                    <a:pt x="272" y="1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4"/>
            <p:cNvSpPr/>
            <p:nvPr/>
          </p:nvSpPr>
          <p:spPr>
            <a:xfrm>
              <a:off x="294840" y="4982400"/>
              <a:ext cx="91440" cy="74160"/>
            </a:xfrm>
            <a:custGeom>
              <a:avLst/>
              <a:gdLst/>
              <a:ahLst/>
              <a:cxnLst/>
              <a:rect l="l" t="t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5"/>
            <p:cNvSpPr/>
            <p:nvPr/>
          </p:nvSpPr>
          <p:spPr>
            <a:xfrm>
              <a:off x="399600" y="4984920"/>
              <a:ext cx="82080" cy="69480"/>
            </a:xfrm>
            <a:custGeom>
              <a:avLst/>
              <a:gdLst/>
              <a:ahLst/>
              <a:cxnLst/>
              <a:rect l="l" t="t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  <a:lnTo>
                    <a:pt x="199" y="20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99" y="58"/>
                  </a:lnTo>
                  <a:lnTo>
                    <a:pt x="197" y="52"/>
                  </a:lnTo>
                  <a:lnTo>
                    <a:pt x="193" y="48"/>
                  </a:lnTo>
                  <a:lnTo>
                    <a:pt x="189" y="44"/>
                  </a:lnTo>
                  <a:lnTo>
                    <a:pt x="183" y="40"/>
                  </a:lnTo>
                  <a:lnTo>
                    <a:pt x="177" y="38"/>
                  </a:lnTo>
                  <a:lnTo>
                    <a:pt x="159" y="36"/>
                  </a:lnTo>
                  <a:lnTo>
                    <a:pt x="41" y="36"/>
                  </a:lnTo>
                  <a:lnTo>
                    <a:pt x="41" y="93"/>
                  </a:lnTo>
                  <a:lnTo>
                    <a:pt x="163" y="93"/>
                  </a:lnTo>
                  <a:lnTo>
                    <a:pt x="163" y="93"/>
                  </a:lnTo>
                  <a:lnTo>
                    <a:pt x="179" y="92"/>
                  </a:lnTo>
                  <a:lnTo>
                    <a:pt x="185" y="90"/>
                  </a:lnTo>
                  <a:lnTo>
                    <a:pt x="189" y="86"/>
                  </a:lnTo>
                  <a:lnTo>
                    <a:pt x="193" y="84"/>
                  </a:lnTo>
                  <a:lnTo>
                    <a:pt x="197" y="78"/>
                  </a:lnTo>
                  <a:lnTo>
                    <a:pt x="199" y="72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6"/>
            <p:cNvSpPr/>
            <p:nvPr/>
          </p:nvSpPr>
          <p:spPr>
            <a:xfrm>
              <a:off x="399600" y="4984920"/>
              <a:ext cx="82080" cy="69480"/>
            </a:xfrm>
            <a:custGeom>
              <a:avLst/>
              <a:gdLst/>
              <a:ahLst/>
              <a:cxnLst/>
              <a:rect l="l" t="t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7"/>
            <p:cNvSpPr/>
            <p:nvPr/>
          </p:nvSpPr>
          <p:spPr>
            <a:xfrm>
              <a:off x="41328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8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38" y="56"/>
                  </a:lnTo>
                  <a:lnTo>
                    <a:pt x="144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8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8"/>
            <p:cNvSpPr/>
            <p:nvPr/>
          </p:nvSpPr>
          <p:spPr>
            <a:xfrm>
              <a:off x="494640" y="4982400"/>
              <a:ext cx="92160" cy="74160"/>
            </a:xfrm>
            <a:custGeom>
              <a:avLst/>
              <a:gdLst/>
              <a:ahLst/>
              <a:cxnLst/>
              <a:rect l="l" t="t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  <a:close/>
                  <a:moveTo>
                    <a:pt x="136" y="38"/>
                  </a:moveTo>
                  <a:lnTo>
                    <a:pt x="136" y="38"/>
                  </a:lnTo>
                  <a:lnTo>
                    <a:pt x="116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6" y="70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6" y="153"/>
                  </a:lnTo>
                  <a:lnTo>
                    <a:pt x="68" y="163"/>
                  </a:lnTo>
                  <a:lnTo>
                    <a:pt x="80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6" y="185"/>
                  </a:lnTo>
                  <a:lnTo>
                    <a:pt x="136" y="185"/>
                  </a:lnTo>
                  <a:lnTo>
                    <a:pt x="156" y="183"/>
                  </a:lnTo>
                  <a:lnTo>
                    <a:pt x="176" y="179"/>
                  </a:lnTo>
                  <a:lnTo>
                    <a:pt x="192" y="173"/>
                  </a:lnTo>
                  <a:lnTo>
                    <a:pt x="206" y="163"/>
                  </a:lnTo>
                  <a:lnTo>
                    <a:pt x="216" y="153"/>
                  </a:lnTo>
                  <a:lnTo>
                    <a:pt x="224" y="139"/>
                  </a:lnTo>
                  <a:lnTo>
                    <a:pt x="230" y="125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30" y="96"/>
                  </a:lnTo>
                  <a:lnTo>
                    <a:pt x="224" y="82"/>
                  </a:lnTo>
                  <a:lnTo>
                    <a:pt x="216" y="70"/>
                  </a:lnTo>
                  <a:lnTo>
                    <a:pt x="204" y="58"/>
                  </a:lnTo>
                  <a:lnTo>
                    <a:pt x="190" y="50"/>
                  </a:lnTo>
                  <a:lnTo>
                    <a:pt x="174" y="42"/>
                  </a:lnTo>
                  <a:lnTo>
                    <a:pt x="156" y="38"/>
                  </a:lnTo>
                  <a:lnTo>
                    <a:pt x="136" y="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9"/>
            <p:cNvSpPr/>
            <p:nvPr/>
          </p:nvSpPr>
          <p:spPr>
            <a:xfrm>
              <a:off x="494640" y="4982400"/>
              <a:ext cx="92160" cy="74160"/>
            </a:xfrm>
            <a:custGeom>
              <a:avLst/>
              <a:gdLst/>
              <a:ahLst/>
              <a:cxnLst/>
              <a:rect l="l" t="t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0"/>
            <p:cNvSpPr/>
            <p:nvPr/>
          </p:nvSpPr>
          <p:spPr>
            <a:xfrm>
              <a:off x="508680" y="4995000"/>
              <a:ext cx="63000" cy="48960"/>
            </a:xfrm>
            <a:custGeom>
              <a:avLst/>
              <a:gdLst/>
              <a:ahLst/>
              <a:cxnLst/>
              <a:rect l="l" t="t" r="r" b="b"/>
              <a:pathLst>
                <a:path w="188" h="147">
                  <a:moveTo>
                    <a:pt x="94" y="0"/>
                  </a:moveTo>
                  <a:lnTo>
                    <a:pt x="94" y="0"/>
                  </a:lnTo>
                  <a:lnTo>
                    <a:pt x="74" y="0"/>
                  </a:lnTo>
                  <a:lnTo>
                    <a:pt x="56" y="4"/>
                  </a:lnTo>
                  <a:lnTo>
                    <a:pt x="40" y="12"/>
                  </a:lnTo>
                  <a:lnTo>
                    <a:pt x="26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7"/>
                  </a:lnTo>
                  <a:lnTo>
                    <a:pt x="6" y="101"/>
                  </a:lnTo>
                  <a:lnTo>
                    <a:pt x="14" y="115"/>
                  </a:lnTo>
                  <a:lnTo>
                    <a:pt x="26" y="125"/>
                  </a:lnTo>
                  <a:lnTo>
                    <a:pt x="38" y="135"/>
                  </a:lnTo>
                  <a:lnTo>
                    <a:pt x="56" y="141"/>
                  </a:lnTo>
                  <a:lnTo>
                    <a:pt x="7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114" y="145"/>
                  </a:lnTo>
                  <a:lnTo>
                    <a:pt x="134" y="141"/>
                  </a:lnTo>
                  <a:lnTo>
                    <a:pt x="150" y="135"/>
                  </a:lnTo>
                  <a:lnTo>
                    <a:pt x="164" y="125"/>
                  </a:lnTo>
                  <a:lnTo>
                    <a:pt x="174" y="115"/>
                  </a:lnTo>
                  <a:lnTo>
                    <a:pt x="182" y="101"/>
                  </a:lnTo>
                  <a:lnTo>
                    <a:pt x="188" y="87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8" y="58"/>
                  </a:lnTo>
                  <a:lnTo>
                    <a:pt x="182" y="44"/>
                  </a:lnTo>
                  <a:lnTo>
                    <a:pt x="174" y="32"/>
                  </a:lnTo>
                  <a:lnTo>
                    <a:pt x="162" y="20"/>
                  </a:lnTo>
                  <a:lnTo>
                    <a:pt x="148" y="12"/>
                  </a:lnTo>
                  <a:lnTo>
                    <a:pt x="132" y="4"/>
                  </a:lnTo>
                  <a:lnTo>
                    <a:pt x="114" y="0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11"/>
            <p:cNvSpPr/>
            <p:nvPr/>
          </p:nvSpPr>
          <p:spPr>
            <a:xfrm>
              <a:off x="604440" y="4984920"/>
              <a:ext cx="81000" cy="71280"/>
            </a:xfrm>
            <a:custGeom>
              <a:avLst/>
              <a:gdLst/>
              <a:ahLst/>
              <a:cxnLst/>
              <a:rect l="l" t="t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12"/>
            <p:cNvSpPr/>
            <p:nvPr/>
          </p:nvSpPr>
          <p:spPr>
            <a:xfrm>
              <a:off x="604440" y="4984920"/>
              <a:ext cx="81000" cy="71280"/>
            </a:xfrm>
            <a:custGeom>
              <a:avLst/>
              <a:gdLst/>
              <a:ahLst/>
              <a:cxnLst/>
              <a:rect l="l" t="t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13"/>
            <p:cNvSpPr/>
            <p:nvPr/>
          </p:nvSpPr>
          <p:spPr>
            <a:xfrm>
              <a:off x="706320" y="4984920"/>
              <a:ext cx="81000" cy="69480"/>
            </a:xfrm>
            <a:custGeom>
              <a:avLst/>
              <a:gdLst/>
              <a:ahLst/>
              <a:cxnLst/>
              <a:rect l="l" t="t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14"/>
            <p:cNvSpPr/>
            <p:nvPr/>
          </p:nvSpPr>
          <p:spPr>
            <a:xfrm>
              <a:off x="706320" y="4984920"/>
              <a:ext cx="81000" cy="69480"/>
            </a:xfrm>
            <a:custGeom>
              <a:avLst/>
              <a:gdLst/>
              <a:ahLst/>
              <a:cxnLst/>
              <a:rect l="l" t="t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15"/>
            <p:cNvSpPr/>
            <p:nvPr/>
          </p:nvSpPr>
          <p:spPr>
            <a:xfrm>
              <a:off x="72072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16"/>
            <p:cNvSpPr/>
            <p:nvPr/>
          </p:nvSpPr>
          <p:spPr>
            <a:xfrm>
              <a:off x="799200" y="4984920"/>
              <a:ext cx="72360" cy="69480"/>
            </a:xfrm>
            <a:custGeom>
              <a:avLst/>
              <a:gdLst/>
              <a:ahLst/>
              <a:cxnLst/>
              <a:rect l="l" t="t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17"/>
            <p:cNvSpPr/>
            <p:nvPr/>
          </p:nvSpPr>
          <p:spPr>
            <a:xfrm>
              <a:off x="799200" y="4984920"/>
              <a:ext cx="72360" cy="69480"/>
            </a:xfrm>
            <a:custGeom>
              <a:avLst/>
              <a:gdLst/>
              <a:ahLst/>
              <a:cxnLst/>
              <a:rect l="l" t="t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18"/>
            <p:cNvSpPr/>
            <p:nvPr/>
          </p:nvSpPr>
          <p:spPr>
            <a:xfrm>
              <a:off x="1243440" y="4984920"/>
              <a:ext cx="73080" cy="69480"/>
            </a:xfrm>
            <a:custGeom>
              <a:avLst/>
              <a:gdLst/>
              <a:ahLst/>
              <a:cxnLst/>
              <a:rect l="l" t="t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19"/>
            <p:cNvSpPr/>
            <p:nvPr/>
          </p:nvSpPr>
          <p:spPr>
            <a:xfrm>
              <a:off x="1243440" y="4984920"/>
              <a:ext cx="73080" cy="69480"/>
            </a:xfrm>
            <a:custGeom>
              <a:avLst/>
              <a:gdLst/>
              <a:ahLst/>
              <a:cxnLst/>
              <a:rect l="l" t="t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0"/>
            <p:cNvSpPr/>
            <p:nvPr/>
          </p:nvSpPr>
          <p:spPr>
            <a:xfrm>
              <a:off x="944640" y="4984920"/>
              <a:ext cx="84240" cy="69480"/>
            </a:xfrm>
            <a:custGeom>
              <a:avLst/>
              <a:gdLst/>
              <a:ahLst/>
              <a:cxnLst/>
              <a:rect l="l" t="t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  <a:close/>
                  <a:moveTo>
                    <a:pt x="202" y="60"/>
                  </a:moveTo>
                  <a:lnTo>
                    <a:pt x="202" y="60"/>
                  </a:lnTo>
                  <a:lnTo>
                    <a:pt x="200" y="50"/>
                  </a:lnTo>
                  <a:lnTo>
                    <a:pt x="194" y="42"/>
                  </a:lnTo>
                  <a:lnTo>
                    <a:pt x="184" y="38"/>
                  </a:lnTo>
                  <a:lnTo>
                    <a:pt x="172" y="36"/>
                  </a:lnTo>
                  <a:lnTo>
                    <a:pt x="40" y="36"/>
                  </a:lnTo>
                  <a:lnTo>
                    <a:pt x="4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84" y="82"/>
                  </a:lnTo>
                  <a:lnTo>
                    <a:pt x="194" y="78"/>
                  </a:lnTo>
                  <a:lnTo>
                    <a:pt x="200" y="70"/>
                  </a:lnTo>
                  <a:lnTo>
                    <a:pt x="202" y="60"/>
                  </a:lnTo>
                  <a:close/>
                  <a:moveTo>
                    <a:pt x="211" y="145"/>
                  </a:moveTo>
                  <a:lnTo>
                    <a:pt x="211" y="145"/>
                  </a:lnTo>
                  <a:lnTo>
                    <a:pt x="209" y="141"/>
                  </a:lnTo>
                  <a:lnTo>
                    <a:pt x="207" y="135"/>
                  </a:lnTo>
                  <a:lnTo>
                    <a:pt x="205" y="131"/>
                  </a:lnTo>
                  <a:lnTo>
                    <a:pt x="200" y="127"/>
                  </a:lnTo>
                  <a:lnTo>
                    <a:pt x="188" y="121"/>
                  </a:lnTo>
                  <a:lnTo>
                    <a:pt x="172" y="119"/>
                  </a:lnTo>
                  <a:lnTo>
                    <a:pt x="40" y="119"/>
                  </a:lnTo>
                  <a:lnTo>
                    <a:pt x="40" y="169"/>
                  </a:lnTo>
                  <a:lnTo>
                    <a:pt x="168" y="169"/>
                  </a:lnTo>
                  <a:lnTo>
                    <a:pt x="168" y="169"/>
                  </a:lnTo>
                  <a:lnTo>
                    <a:pt x="186" y="167"/>
                  </a:lnTo>
                  <a:lnTo>
                    <a:pt x="198" y="163"/>
                  </a:lnTo>
                  <a:lnTo>
                    <a:pt x="205" y="159"/>
                  </a:lnTo>
                  <a:lnTo>
                    <a:pt x="207" y="155"/>
                  </a:lnTo>
                  <a:lnTo>
                    <a:pt x="209" y="151"/>
                  </a:lnTo>
                  <a:lnTo>
                    <a:pt x="211" y="1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21"/>
            <p:cNvSpPr/>
            <p:nvPr/>
          </p:nvSpPr>
          <p:spPr>
            <a:xfrm>
              <a:off x="944640" y="4984920"/>
              <a:ext cx="84240" cy="69480"/>
            </a:xfrm>
            <a:custGeom>
              <a:avLst/>
              <a:gdLst/>
              <a:ahLst/>
              <a:cxnLst/>
              <a:rect l="l" t="t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22"/>
            <p:cNvSpPr/>
            <p:nvPr/>
          </p:nvSpPr>
          <p:spPr>
            <a:xfrm>
              <a:off x="958320" y="4997160"/>
              <a:ext cx="54000" cy="15480"/>
            </a:xfrm>
            <a:custGeom>
              <a:avLst/>
              <a:gdLst/>
              <a:ahLst/>
              <a:cxnLst/>
              <a:rect l="l" t="t" r="r" b="b"/>
              <a:pathLst>
                <a:path w="162" h="48">
                  <a:moveTo>
                    <a:pt x="162" y="24"/>
                  </a:moveTo>
                  <a:lnTo>
                    <a:pt x="162" y="24"/>
                  </a:lnTo>
                  <a:lnTo>
                    <a:pt x="160" y="14"/>
                  </a:lnTo>
                  <a:lnTo>
                    <a:pt x="154" y="6"/>
                  </a:lnTo>
                  <a:lnTo>
                    <a:pt x="144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44" y="46"/>
                  </a:lnTo>
                  <a:lnTo>
                    <a:pt x="154" y="42"/>
                  </a:lnTo>
                  <a:lnTo>
                    <a:pt x="160" y="34"/>
                  </a:lnTo>
                  <a:lnTo>
                    <a:pt x="162" y="24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23"/>
            <p:cNvSpPr/>
            <p:nvPr/>
          </p:nvSpPr>
          <p:spPr>
            <a:xfrm>
              <a:off x="958320" y="5025240"/>
              <a:ext cx="57240" cy="16200"/>
            </a:xfrm>
            <a:custGeom>
              <a:avLst/>
              <a:gdLst/>
              <a:ahLst/>
              <a:cxnLst/>
              <a:rect l="l" t="t" r="r" b="b"/>
              <a:pathLst>
                <a:path w="171" h="50">
                  <a:moveTo>
                    <a:pt x="171" y="26"/>
                  </a:moveTo>
                  <a:lnTo>
                    <a:pt x="171" y="26"/>
                  </a:lnTo>
                  <a:lnTo>
                    <a:pt x="169" y="22"/>
                  </a:lnTo>
                  <a:lnTo>
                    <a:pt x="167" y="16"/>
                  </a:lnTo>
                  <a:lnTo>
                    <a:pt x="165" y="12"/>
                  </a:lnTo>
                  <a:lnTo>
                    <a:pt x="160" y="8"/>
                  </a:lnTo>
                  <a:lnTo>
                    <a:pt x="148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46" y="48"/>
                  </a:lnTo>
                  <a:lnTo>
                    <a:pt x="158" y="44"/>
                  </a:lnTo>
                  <a:lnTo>
                    <a:pt x="165" y="40"/>
                  </a:lnTo>
                  <a:lnTo>
                    <a:pt x="167" y="36"/>
                  </a:lnTo>
                  <a:lnTo>
                    <a:pt x="169" y="32"/>
                  </a:lnTo>
                  <a:lnTo>
                    <a:pt x="171" y="2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CustomShape 24"/>
            <p:cNvSpPr/>
            <p:nvPr/>
          </p:nvSpPr>
          <p:spPr>
            <a:xfrm>
              <a:off x="1046520" y="4984920"/>
              <a:ext cx="80640" cy="69480"/>
            </a:xfrm>
            <a:custGeom>
              <a:avLst/>
              <a:gdLst/>
              <a:ahLst/>
              <a:cxnLst/>
              <a:rect l="l" t="t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25"/>
            <p:cNvSpPr/>
            <p:nvPr/>
          </p:nvSpPr>
          <p:spPr>
            <a:xfrm>
              <a:off x="1046520" y="4984920"/>
              <a:ext cx="80640" cy="69480"/>
            </a:xfrm>
            <a:custGeom>
              <a:avLst/>
              <a:gdLst/>
              <a:ahLst/>
              <a:cxnLst/>
              <a:rect l="l" t="t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26"/>
            <p:cNvSpPr/>
            <p:nvPr/>
          </p:nvSpPr>
          <p:spPr>
            <a:xfrm>
              <a:off x="1060560" y="4997160"/>
              <a:ext cx="52920" cy="18720"/>
            </a:xfrm>
            <a:custGeom>
              <a:avLst/>
              <a:gdLst/>
              <a:ahLst/>
              <a:cxnLst/>
              <a:rect l="l" t="t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27"/>
            <p:cNvSpPr/>
            <p:nvPr/>
          </p:nvSpPr>
          <p:spPr>
            <a:xfrm>
              <a:off x="1138680" y="4982400"/>
              <a:ext cx="87840" cy="73440"/>
            </a:xfrm>
            <a:custGeom>
              <a:avLst/>
              <a:gdLst/>
              <a:ahLst/>
              <a:cxnLst/>
              <a:rect l="l" t="t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  <a:lnTo>
                    <a:pt x="224" y="7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28"/>
            <p:cNvSpPr/>
            <p:nvPr/>
          </p:nvSpPr>
          <p:spPr>
            <a:xfrm>
              <a:off x="1138680" y="4982400"/>
              <a:ext cx="87840" cy="73440"/>
            </a:xfrm>
            <a:custGeom>
              <a:avLst/>
              <a:gdLst/>
              <a:ahLst/>
              <a:cxnLst/>
              <a:rect l="l" t="t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83" name="Picture 31"/>
            <p:cNvPicPr/>
            <p:nvPr/>
          </p:nvPicPr>
          <p:blipFill>
            <a:blip r:embed="rId16"/>
            <a:stretch/>
          </p:blipFill>
          <p:spPr>
            <a:xfrm>
              <a:off x="94320" y="4941720"/>
              <a:ext cx="186120" cy="147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PlaceHolder 2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5" name="PlaceHolder 3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Espace réservé pour une image  5"/>
          <p:cNvPicPr/>
          <p:nvPr/>
        </p:nvPicPr>
        <p:blipFill>
          <a:blip r:embed="rId3"/>
          <a:srcRect l="4739" r="4739"/>
          <a:stretch/>
        </p:blipFill>
        <p:spPr>
          <a:xfrm>
            <a:off x="0" y="0"/>
            <a:ext cx="6867360" cy="486828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5567760" y="1645920"/>
            <a:ext cx="3575520" cy="108648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144000" anchor="b">
            <a:normAutofit fontScale="99500"/>
          </a:bodyPr>
          <a:lstStyle/>
          <a:p>
            <a:pPr>
              <a:lnSpc>
                <a:spcPts val="2900"/>
              </a:lnSpc>
            </a:pPr>
            <a:r>
              <a:rPr lang="en-US" sz="2800" b="1" strike="noStrike" spc="-1">
                <a:solidFill>
                  <a:srgbClr val="1D1D1B"/>
                </a:solidFill>
                <a:latin typeface="Calibri"/>
              </a:rPr>
              <a:t>Stratégies de déploiement cloud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567760" y="2601000"/>
            <a:ext cx="3575520" cy="51948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0" rIns="90000" bIns="72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Antoine Couette – 2.0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IaaS – Infra as Code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1D1D1B"/>
                </a:solidFill>
                <a:latin typeface="Calibri"/>
              </a:rPr>
              <a:t>Démo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IaaS – Infra as Code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1D1D1B"/>
                </a:solidFill>
                <a:latin typeface="Calibri"/>
              </a:rPr>
              <a:t>Avantages/Axes d’amélioration</a:t>
            </a: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 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IaaS – Infra as Code – Auto Scaling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1D1D1B"/>
                </a:solidFill>
                <a:latin typeface="Calibri"/>
              </a:rPr>
              <a:t>Démo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IaaS – Infra as Code – Auto Scaling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1D1D1B"/>
                </a:solidFill>
                <a:latin typeface="Calibri"/>
              </a:rPr>
              <a:t>Avantages/Inconvénients</a:t>
            </a: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FaaS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1D1D1B"/>
                </a:solidFill>
                <a:latin typeface="Calibri"/>
              </a:rPr>
              <a:t>Démo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FaaS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1D1D1B"/>
                </a:solidFill>
                <a:latin typeface="Calibri"/>
              </a:rPr>
              <a:t>Avantages</a:t>
            </a:r>
            <a:r>
              <a:rPr lang="en-US" sz="2800" b="0" strike="noStrike" spc="-1" dirty="0">
                <a:solidFill>
                  <a:srgbClr val="1D1D1B"/>
                </a:solidFill>
                <a:latin typeface="Calibri"/>
              </a:rPr>
              <a:t>/</a:t>
            </a:r>
            <a:r>
              <a:rPr lang="en-US" sz="2800" b="0" strike="noStrike" spc="-1" dirty="0" err="1">
                <a:solidFill>
                  <a:srgbClr val="1D1D1B"/>
                </a:solidFill>
                <a:latin typeface="Calibri"/>
              </a:rPr>
              <a:t>Inconvénients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?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104240" y="985680"/>
            <a:ext cx="1856160" cy="192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1D1D1B"/>
                </a:solidFill>
                <a:latin typeface="Calibri"/>
              </a:rPr>
              <a:t>Sommaire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121160" y="64800"/>
            <a:ext cx="18392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52277A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11920" y="754200"/>
            <a:ext cx="813240" cy="7675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52277A"/>
                </a:solidFill>
                <a:latin typeface="Calibri"/>
              </a:rPr>
              <a:t>1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1333440" y="754200"/>
            <a:ext cx="1349280" cy="5209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9000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922A51"/>
                </a:solidFill>
                <a:latin typeface="Calibri"/>
              </a:rPr>
              <a:t>Le cloud 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1333440" y="1157040"/>
            <a:ext cx="1349280" cy="3650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511920" y="3624840"/>
            <a:ext cx="813240" cy="7675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52277A"/>
                </a:solidFill>
                <a:latin typeface="Calibri"/>
              </a:rPr>
              <a:t>4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1333440" y="3624840"/>
            <a:ext cx="1349280" cy="4312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9000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922A51"/>
                </a:solidFill>
                <a:latin typeface="Calibri"/>
              </a:rPr>
              <a:t>Use cases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1333440" y="4027320"/>
            <a:ext cx="1349280" cy="3650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511920" y="2667240"/>
            <a:ext cx="813240" cy="7675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52277A"/>
                </a:solidFill>
                <a:latin typeface="Calibri"/>
              </a:rPr>
              <a:t>3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1333440" y="2667240"/>
            <a:ext cx="1349280" cy="73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90000" bIns="0">
            <a:normAutofit fontScale="99500"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922A51"/>
                </a:solidFill>
                <a:latin typeface="Calibri"/>
              </a:rPr>
              <a:t>Les niveaux d’abstraction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518400" y="1710000"/>
            <a:ext cx="813240" cy="7675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600" b="1" strike="noStrike" spc="-1">
                <a:solidFill>
                  <a:srgbClr val="52277A"/>
                </a:solidFill>
                <a:latin typeface="Calibri"/>
              </a:rPr>
              <a:t>2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>
            <a:off x="1339560" y="1710000"/>
            <a:ext cx="1349280" cy="5223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45000" rIns="9000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922A51"/>
                </a:solidFill>
                <a:latin typeface="Calibri"/>
              </a:rPr>
              <a:t>Avantages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3" name="CustomShape 13"/>
          <p:cNvSpPr/>
          <p:nvPr/>
        </p:nvSpPr>
        <p:spPr>
          <a:xfrm>
            <a:off x="1339560" y="2112120"/>
            <a:ext cx="1349280" cy="3650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4" name="CustomShape 14"/>
          <p:cNvSpPr/>
          <p:nvPr/>
        </p:nvSpPr>
        <p:spPr>
          <a:xfrm>
            <a:off x="1323360" y="754200"/>
            <a:ext cx="10080" cy="768960"/>
          </a:xfrm>
          <a:prstGeom prst="rect">
            <a:avLst/>
          </a:prstGeom>
          <a:solidFill>
            <a:schemeClr val="bg2">
              <a:lumMod val="90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5"/>
          <p:cNvSpPr/>
          <p:nvPr/>
        </p:nvSpPr>
        <p:spPr>
          <a:xfrm>
            <a:off x="1323360" y="1710000"/>
            <a:ext cx="10080" cy="768960"/>
          </a:xfrm>
          <a:prstGeom prst="rect">
            <a:avLst/>
          </a:prstGeom>
          <a:solidFill>
            <a:schemeClr val="bg2">
              <a:lumMod val="90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6"/>
          <p:cNvSpPr/>
          <p:nvPr/>
        </p:nvSpPr>
        <p:spPr>
          <a:xfrm>
            <a:off x="1323360" y="2666160"/>
            <a:ext cx="10080" cy="768960"/>
          </a:xfrm>
          <a:prstGeom prst="rect">
            <a:avLst/>
          </a:prstGeom>
          <a:solidFill>
            <a:schemeClr val="bg2">
              <a:lumMod val="90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7"/>
          <p:cNvSpPr/>
          <p:nvPr/>
        </p:nvSpPr>
        <p:spPr>
          <a:xfrm>
            <a:off x="1323360" y="3624840"/>
            <a:ext cx="10080" cy="768960"/>
          </a:xfrm>
          <a:prstGeom prst="rect">
            <a:avLst/>
          </a:prstGeom>
          <a:solidFill>
            <a:schemeClr val="bg2">
              <a:lumMod val="90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8"/>
          <p:cNvSpPr/>
          <p:nvPr/>
        </p:nvSpPr>
        <p:spPr>
          <a:xfrm>
            <a:off x="6958080" y="3284280"/>
            <a:ext cx="1349280" cy="3650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Permet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aux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entreprises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de se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focaliser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sur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leurs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cœurs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de métier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plutôt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que sur la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gestion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</a:t>
            </a:r>
            <a:r>
              <a:rPr lang="en-US" sz="2400" b="0" strike="noStrike" spc="-1" dirty="0" err="1" smtClean="0">
                <a:solidFill>
                  <a:srgbClr val="1D1D1B"/>
                </a:solidFill>
                <a:latin typeface="Calibri"/>
              </a:rPr>
              <a:t>d’infrastructures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 cloud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Optimisation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des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coûts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Elasticité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Résilience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Services </a:t>
            </a:r>
            <a:r>
              <a:rPr lang="en-US" sz="2400" b="0" strike="noStrike" spc="-1" dirty="0" smtClean="0">
                <a:solidFill>
                  <a:srgbClr val="1D1D1B"/>
                </a:solidFill>
                <a:latin typeface="Calibri"/>
              </a:rPr>
              <a:t>cloud (load balancers, </a:t>
            </a:r>
            <a:r>
              <a:rPr lang="en-US" sz="2400" b="0" strike="noStrike" spc="-1" dirty="0" err="1" smtClean="0">
                <a:solidFill>
                  <a:srgbClr val="1D1D1B"/>
                </a:solidFill>
                <a:latin typeface="Calibri"/>
              </a:rPr>
              <a:t>bdd</a:t>
            </a:r>
            <a:r>
              <a:rPr lang="en-US" sz="2400" b="0" strike="noStrike" spc="-1" dirty="0" smtClean="0">
                <a:solidFill>
                  <a:srgbClr val="1D1D1B"/>
                </a:solidFill>
                <a:latin typeface="Calibri"/>
              </a:rPr>
              <a:t>, </a:t>
            </a:r>
            <a:r>
              <a:rPr lang="en-US" sz="2400" b="0" strike="noStrike" spc="-1" dirty="0" err="1" smtClean="0">
                <a:solidFill>
                  <a:srgbClr val="1D1D1B"/>
                </a:solidFill>
                <a:latin typeface="Calibri"/>
              </a:rPr>
              <a:t>etc</a:t>
            </a:r>
            <a:r>
              <a:rPr lang="en-US" sz="2400" b="0" strike="noStrike" spc="-1" dirty="0" smtClean="0">
                <a:solidFill>
                  <a:srgbClr val="1D1D1B"/>
                </a:solidFill>
                <a:latin typeface="Calibri"/>
              </a:rPr>
              <a:t>)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Avantages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Investissement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déjà fait on </a:t>
            </a:r>
            <a:r>
              <a:rPr lang="en-US" sz="2400" b="0" strike="noStrike" spc="-1" dirty="0" smtClean="0">
                <a:solidFill>
                  <a:srgbClr val="1D1D1B"/>
                </a:solidFill>
                <a:latin typeface="Calibri"/>
              </a:rPr>
              <a:t>premises</a:t>
            </a: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1D1D1B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Considérations</a:t>
            </a: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 de </a:t>
            </a:r>
            <a:r>
              <a:rPr lang="en-US" sz="2400" b="0" strike="noStrike" spc="-1" dirty="0" err="1">
                <a:solidFill>
                  <a:srgbClr val="1D1D1B"/>
                </a:solidFill>
                <a:latin typeface="Calibri"/>
              </a:rPr>
              <a:t>sécurité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Pourquoi ne pas y aller 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257040" y="67680"/>
            <a:ext cx="212004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Niveaux d’abstractions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pic>
        <p:nvPicPr>
          <p:cNvPr id="265" name="Image 2"/>
          <p:cNvPicPr/>
          <p:nvPr/>
        </p:nvPicPr>
        <p:blipFill>
          <a:blip r:embed="rId2"/>
          <a:stretch/>
        </p:blipFill>
        <p:spPr>
          <a:xfrm>
            <a:off x="3308040" y="830880"/>
            <a:ext cx="4456800" cy="329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err="1" smtClean="0">
                <a:solidFill>
                  <a:srgbClr val="1D1D1B"/>
                </a:solidFill>
                <a:latin typeface="Calibri"/>
              </a:rPr>
              <a:t>Fractup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Etude 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pratique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 des 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avantages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/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inconvénients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 de 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différentes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 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approches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 de </a:t>
            </a:r>
            <a:r>
              <a:rPr lang="en-US" sz="1400" b="0" strike="noStrike" spc="-1" dirty="0" err="1">
                <a:solidFill>
                  <a:srgbClr val="1D1D1B"/>
                </a:solidFill>
                <a:latin typeface="Calibri"/>
              </a:rPr>
              <a:t>déploiement</a:t>
            </a:r>
            <a:r>
              <a:rPr lang="en-US" sz="1400" b="0" strike="noStrike" spc="-1" dirty="0">
                <a:solidFill>
                  <a:srgbClr val="1D1D1B"/>
                </a:solidFill>
                <a:latin typeface="Calibri"/>
              </a:rPr>
              <a:t> sur AWS</a:t>
            </a:r>
            <a:endParaRPr lang="en-US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Use cases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pic>
        <p:nvPicPr>
          <p:cNvPr id="270" name="Image 269"/>
          <p:cNvPicPr/>
          <p:nvPr/>
        </p:nvPicPr>
        <p:blipFill>
          <a:blip r:embed="rId2"/>
          <a:stretch/>
        </p:blipFill>
        <p:spPr>
          <a:xfrm>
            <a:off x="4703760" y="2560320"/>
            <a:ext cx="2336760" cy="22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1D1D1B"/>
                </a:solidFill>
                <a:latin typeface="Calibri"/>
              </a:rPr>
              <a:t>IaaS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27800" y="1022040"/>
            <a:ext cx="5892120" cy="38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IaaS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1D1D1B"/>
                </a:solidFill>
                <a:latin typeface="Calibri"/>
              </a:rPr>
              <a:t>Avantages/Axes d’amélioration</a:t>
            </a:r>
            <a:r>
              <a:rPr lang="en-US" sz="2400" b="0" strike="noStrike" spc="-1">
                <a:solidFill>
                  <a:srgbClr val="1D1D1B"/>
                </a:solidFill>
                <a:latin typeface="Calibri"/>
              </a:rPr>
              <a:t> 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59560" y="1022040"/>
            <a:ext cx="1585440" cy="67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922A51"/>
                </a:solidFill>
                <a:latin typeface="Calibri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257040" y="67680"/>
            <a:ext cx="1587960" cy="8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2001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ts val="2001"/>
              </a:lnSpc>
            </a:pPr>
            <a:r>
              <a:rPr lang="en-US" sz="1800" b="1" strike="noStrike" spc="-1">
                <a:solidFill>
                  <a:srgbClr val="922A51"/>
                </a:solidFill>
                <a:latin typeface="Calibri"/>
              </a:rPr>
              <a:t>Level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4527000" y="160560"/>
            <a:ext cx="44560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1" strike="noStrike" spc="-1">
                <a:solidFill>
                  <a:srgbClr val="D83541"/>
                </a:solidFill>
                <a:latin typeface="Calibri"/>
              </a:rPr>
              <a:t>Stratégies de déploiement cloud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1286</TotalTime>
  <Words>219</Words>
  <Application>Microsoft Macintosh PowerPoint</Application>
  <PresentationFormat>Présentation à l'écran (16:9)</PresentationFormat>
  <Paragraphs>146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creaslide</dc:creator>
  <dc:description/>
  <cp:lastModifiedBy>Utilisateur de Microsoft Office</cp:lastModifiedBy>
  <cp:revision>151</cp:revision>
  <dcterms:created xsi:type="dcterms:W3CDTF">2018-11-14T16:25:50Z</dcterms:created>
  <dcterms:modified xsi:type="dcterms:W3CDTF">2019-02-24T20:52:38Z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Présentation à l'écran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